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6" r:id="rId8"/>
    <p:sldId id="268" r:id="rId9"/>
    <p:sldId id="260" r:id="rId10"/>
    <p:sldId id="269" r:id="rId11"/>
    <p:sldId id="270" r:id="rId12"/>
    <p:sldId id="271" r:id="rId13"/>
    <p:sldId id="279" r:id="rId14"/>
    <p:sldId id="263" r:id="rId15"/>
    <p:sldId id="280" r:id="rId16"/>
    <p:sldId id="281" r:id="rId17"/>
    <p:sldId id="272" r:id="rId18"/>
    <p:sldId id="275" r:id="rId19"/>
    <p:sldId id="273" r:id="rId20"/>
    <p:sldId id="274" r:id="rId21"/>
    <p:sldId id="276" r:id="rId22"/>
    <p:sldId id="277" r:id="rId23"/>
    <p:sldId id="26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7DD3-49FB-5FEE-2C7A-9FF00A6B5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4113E-6CB2-2C47-7BB8-E3C3B41E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67DAD-69DD-A30D-3B53-7981D696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22296-304C-89DE-0778-95BC680F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0B744-24EA-80E3-00FE-0FD9EF42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C253-6130-5F87-AED8-80BC878B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51E21-7096-30D4-B9D6-C0F39043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CE5C6-BB1B-C467-DE68-B6FF1184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BDE26-55FF-76E2-28F4-6FB927F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BA782-00DA-EBE6-FD16-36FFC309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E38675-731A-98B6-2ABB-FCAEE8A3E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D4628-59E7-C6C4-2E05-0D6D5C436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FAD00-1584-C3BF-6F96-51C3B407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046F9-DAEF-8D05-B7E0-4AE43D50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AFE4B-7459-A9C8-4503-D3033C2D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4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13462-AE11-817D-3232-6D8AB5C3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4D688-9BFC-BCD6-EB87-E4363498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4D287-E35F-2045-F107-FD7C1FF0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981A-F866-0472-46F3-89BC3FC9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FF61F-5D80-0A1A-D302-F2EF6E71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0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5D97-9E74-17B2-CC63-A06C6BD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E39DB-54E1-AD98-58F5-D5F673DD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B7CB8-41EC-F908-D556-92B52F4B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9938E-EC00-8623-BB67-08E5B097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D2820-7753-BB46-F057-9F5AFACE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1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9B21-EA10-1DDF-972B-6AA5F136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45703-0F9C-2FE7-869A-777314FDF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B4FDC-0BB3-8471-EE9D-313012C6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5F87A-F81D-A1D5-7BE9-CFBDC9E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8C2AF-BC94-E669-74B3-7812ECD5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178F2-25B5-01C0-55C5-D1BAB78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455A0-019A-A82A-4682-749813B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1CB6E-A8CE-28D4-9D23-63766C14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92A70-BE5B-3DA4-1288-4BBA8A4E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3A65A-DC4F-C8F0-E958-E7628B861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E74588-7D15-2638-BF86-35F373E4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18332-D291-312B-CF3A-FB7C87B9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9ABF5B-F109-7842-725D-B14AE383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9F150-A5AF-25CA-DDED-B19D4CCD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01C1-A15E-5956-58D0-9D99EDBA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B06C2-9A62-9B30-BDF6-10EDDC5D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ADF6D-49A7-4AA6-8E72-A9E5EA61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55EF4-8A06-8B92-8152-D764C1D1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1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AC61E-D66B-A330-E5D7-75004DD4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FC8E7B-AED2-577B-8E11-AAE3B65E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0AEEE-146E-6D6E-5C66-BCF7B37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395E4-852A-EB1F-49A3-B81E6489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252C5-CE6F-FCB2-A132-9A546719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EAC8F-A524-0C6E-BF2E-327399364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8B95-E6D7-E1A5-3BAC-E6AA8704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584F-23F9-2E1B-BD61-297D2B25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F3C01-D5EA-8684-AF5B-613C9BC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1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95CEA-EDA7-024C-FC27-0CCD7C1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B52E1-D34D-512F-B5CF-75D996F53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101BF-02A4-F575-F753-6A463D58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43637-4328-B86D-EC8B-3877252E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AFE46-741A-A1FD-FBAE-C7622DB7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F5E88-376A-C158-9B3A-45C6FC9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88349-7A1E-7D53-DBBC-03E2690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4D2F3-39BB-942E-6626-A23AB712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6B837-170F-87B6-4945-B73700BC1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9717-92D0-4D7C-A78D-C8172056F8C5}" type="datetimeFigureOut">
              <a:rPr lang="ko-KR" altLang="en-US" smtClean="0"/>
              <a:t>2023-11-01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E7412-61F6-6F84-3F51-E6040791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498C5-E8E2-F0FD-B276-34397A53F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4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CCCD-FAFA-3DF6-0386-6C7D1A460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WHISKEY</a:t>
            </a:r>
            <a:br>
              <a:rPr lang="en-US" altLang="ko-KR" dirty="0"/>
            </a:br>
            <a:r>
              <a:rPr lang="en-US" altLang="ko-KR" sz="6000" b="1" dirty="0" err="1">
                <a:latin typeface="Broadcast Matter" pitchFamily="2" charset="0"/>
              </a:rPr>
              <a:t>WhIsKey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DD4E71-E418-02E8-6499-53AE78C32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Where is her ‘Key’</a:t>
            </a:r>
          </a:p>
          <a:p>
            <a:r>
              <a:rPr lang="en-US" altLang="ko-KR" dirty="0"/>
              <a:t>[ </a:t>
            </a:r>
            <a:r>
              <a:rPr lang="ko-KR" altLang="en-US" dirty="0"/>
              <a:t>그녀는 어디에 있나요 </a:t>
            </a:r>
            <a:r>
              <a:rPr lang="en-US" altLang="ko-KR" dirty="0"/>
              <a:t>‘</a:t>
            </a:r>
            <a:r>
              <a:rPr lang="ko-KR" altLang="en-US" dirty="0"/>
              <a:t>키</a:t>
            </a:r>
            <a:r>
              <a:rPr lang="en-US" altLang="ko-KR" dirty="0"/>
              <a:t>‘.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3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677DA-265A-E242-BDB3-A8526D22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52208" cy="880844"/>
          </a:xfrm>
        </p:spPr>
        <p:txBody>
          <a:bodyPr/>
          <a:lstStyle/>
          <a:p>
            <a:r>
              <a:rPr lang="ko-KR" altLang="en-US" dirty="0"/>
              <a:t>주요 캐릭터 및 배경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5F2E2F-13D7-1AB6-3E52-314F93C3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53781"/>
              </p:ext>
            </p:extLst>
          </p:nvPr>
        </p:nvGraphicFramePr>
        <p:xfrm>
          <a:off x="268564" y="803556"/>
          <a:ext cx="9967288" cy="525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959">
                  <a:extLst>
                    <a:ext uri="{9D8B030D-6E8A-4147-A177-3AD203B41FA5}">
                      <a16:colId xmlns:a16="http://schemas.microsoft.com/office/drawing/2014/main" val="2377643302"/>
                    </a:ext>
                  </a:extLst>
                </a:gridCol>
                <a:gridCol w="4315339">
                  <a:extLst>
                    <a:ext uri="{9D8B030D-6E8A-4147-A177-3AD203B41FA5}">
                      <a16:colId xmlns:a16="http://schemas.microsoft.com/office/drawing/2014/main" val="3149094034"/>
                    </a:ext>
                  </a:extLst>
                </a:gridCol>
                <a:gridCol w="4425990">
                  <a:extLst>
                    <a:ext uri="{9D8B030D-6E8A-4147-A177-3AD203B41FA5}">
                      <a16:colId xmlns:a16="http://schemas.microsoft.com/office/drawing/2014/main" val="128771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등장인물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남을 부리는 것에 한치의 망설임도 없으며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목표를 위해서는 피도 눈물도 없는 인간 </a:t>
                      </a:r>
                      <a:r>
                        <a:rPr lang="ko-KR" altLang="en-US" sz="1400" dirty="0" err="1"/>
                        <a:t>말종인</a:t>
                      </a:r>
                      <a:r>
                        <a:rPr lang="ko-KR" altLang="en-US" sz="1400" dirty="0"/>
                        <a:t>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태생이 게으르고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권력을 남용하여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자신의 이익을 증가시키고 다른 사람들을 무시하거나 억압하는 행동을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자신의 직무에 충실한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직후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어느 새 부터 돈에 눈이 돌아가며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욕심으로 사람을 마구 부려먹고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몇몇 자재를 빼 먹는 등의 행동을 하면서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결국 공장은 재구실을 할 수 없을 정도가 되었고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예전부터 그와 함께 했던 동료들도 질색하며 그에게서 등을 돌렸다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최근 거리를 두고 지냈던 </a:t>
                      </a:r>
                      <a:r>
                        <a:rPr lang="ko-KR" altLang="en-US" sz="1400" dirty="0" err="1"/>
                        <a:t>딸과도</a:t>
                      </a:r>
                      <a:r>
                        <a:rPr lang="ko-KR" altLang="en-US" sz="1400" dirty="0"/>
                        <a:t> 결국 등을 돌리게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욕심에 눈이 멀어 자기 사람들을 밀어내고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무시하는 경향이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화를 약간 못 참아내는 성격이다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27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시장의 여러 더러운 요구들이 지나갔지만 꿋꿋이 이겨내고 공장을 운영해 감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자신의 사람들을 엄청 챙기고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가족에 대한 애정이 엄청난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8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(True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마침내 본인이 부정하던 현실의 문을 다시 열고 세상을 바라보기 시작한다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매사에 긍정적이도록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본인의 실수를 만회하려고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잃었던 것들을 되찾기 위해서 엄청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이제는 다시 자신의 사람들을 챙기는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2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Key(</a:t>
                      </a:r>
                      <a:r>
                        <a:rPr lang="en-US" altLang="ko-KR" sz="1400" dirty="0" err="1"/>
                        <a:t>NomalEND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술을 엄청 좋아하고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배짱이 대단한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01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87D4-A55A-F8D7-111E-A35A8B15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79899"/>
            <a:ext cx="10515600" cy="1325563"/>
          </a:xfrm>
        </p:spPr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(</a:t>
            </a:r>
            <a:r>
              <a:rPr lang="ko-KR" altLang="en-US" dirty="0"/>
              <a:t>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내용 개체 틀 12" descr="그림, 일러스트레이션, 클립아트, 인간의 얼굴이(가) 표시된 사진&#10;&#10;자동 생성된 설명">
            <a:extLst>
              <a:ext uri="{FF2B5EF4-FFF2-40B4-BE49-F238E27FC236}">
                <a16:creationId xmlns:a16="http://schemas.microsoft.com/office/drawing/2014/main" id="{AF794598-A246-1F70-E85A-2639C055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2872241"/>
            <a:ext cx="2919442" cy="1642186"/>
          </a:xfrm>
        </p:spPr>
      </p:pic>
      <p:pic>
        <p:nvPicPr>
          <p:cNvPr id="15" name="그림 14" descr="인간의 얼굴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8F0F3C7C-2CA0-8440-4C40-8D6709C0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4593640"/>
            <a:ext cx="2919442" cy="1642186"/>
          </a:xfrm>
          <a:prstGeom prst="rect">
            <a:avLst/>
          </a:prstGeom>
        </p:spPr>
      </p:pic>
      <p:pic>
        <p:nvPicPr>
          <p:cNvPr id="17" name="그림 16" descr="인간의 얼굴, 일러스트레이션, 그림, 클립아트이(가) 표시된 사진&#10;&#10;자동 생성된 설명">
            <a:extLst>
              <a:ext uri="{FF2B5EF4-FFF2-40B4-BE49-F238E27FC236}">
                <a16:creationId xmlns:a16="http://schemas.microsoft.com/office/drawing/2014/main" id="{4B5DABD1-0227-BF1F-B193-0360E0CA9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" y="1150843"/>
            <a:ext cx="2919442" cy="16421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E402D-D029-FCAD-FC40-80C60BBEB96B}"/>
              </a:ext>
            </a:extLst>
          </p:cNvPr>
          <p:cNvSpPr txBox="1"/>
          <p:nvPr/>
        </p:nvSpPr>
        <p:spPr>
          <a:xfrm>
            <a:off x="3573623" y="1199490"/>
            <a:ext cx="64381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주인공의 시점에서 어떤 식으로 진행되는 지 보여주는 연출 그림이다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dirty="0"/>
              <a:t>1) </a:t>
            </a:r>
            <a:r>
              <a:rPr lang="ko-KR" altLang="en-US" dirty="0"/>
              <a:t>알코올을 그만 끊고 현실을 마주 보아야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현재 망상에 빠져 기계성이 있고 그 곳에 있는 기계를 고쳐야 하니 빨리 약을 타달라고 하는 상황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반대로 의사는 그런 것은 없고 현실을 마주 보아야 한다고 얘기하는 상황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의사의 충고에도 자리를 박차고 나온다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의사의 얘기는 다 헛소리이고</a:t>
            </a:r>
            <a:r>
              <a:rPr lang="en-US" altLang="ko-KR" dirty="0"/>
              <a:t>, </a:t>
            </a:r>
            <a:r>
              <a:rPr lang="ko-KR" altLang="en-US" dirty="0"/>
              <a:t>정말로 기계성은 있다고 주</a:t>
            </a:r>
            <a:r>
              <a:rPr lang="en-US" altLang="ko-KR" dirty="0"/>
              <a:t>   </a:t>
            </a:r>
            <a:r>
              <a:rPr lang="ko-KR" altLang="en-US" dirty="0"/>
              <a:t>장하며 게임이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552610D-F7A8-3656-79AA-AD2CB025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08" y="3850212"/>
            <a:ext cx="601600" cy="35993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A9743F6-C32D-A946-2454-7876076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51" y="2738751"/>
            <a:ext cx="1452034" cy="139144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EDD3669-46AB-DA97-11B6-71A857D3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384546" y="3149332"/>
            <a:ext cx="1530488" cy="529906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7ABEECFA-CB7F-1BE4-61C6-3FB8C3B8C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15002" y="2561106"/>
            <a:ext cx="686091" cy="1635765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A92863B-C70E-3268-D30A-79D23E623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033" y="3613394"/>
            <a:ext cx="413618" cy="59849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625151" y="4356529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HP</a:t>
            </a:r>
            <a:r>
              <a:rPr lang="ko-KR" altLang="en-US" sz="1400" b="1" dirty="0"/>
              <a:t>아이템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711278" y="4356529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기계부품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77785" y="4387642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플레이어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355210F-24FB-AC66-0812-1F6FF5D0A597}"/>
              </a:ext>
            </a:extLst>
          </p:cNvPr>
          <p:cNvSpPr txBox="1"/>
          <p:nvPr/>
        </p:nvSpPr>
        <p:spPr>
          <a:xfrm>
            <a:off x="8650645" y="4361411"/>
            <a:ext cx="99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톱니바퀴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E5DF85-E359-32FE-CD03-9DCFE25463CB}"/>
              </a:ext>
            </a:extLst>
          </p:cNvPr>
          <p:cNvSpPr txBox="1"/>
          <p:nvPr/>
        </p:nvSpPr>
        <p:spPr>
          <a:xfrm>
            <a:off x="9715002" y="4358261"/>
            <a:ext cx="1147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파이프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D324822-9670-B14D-8C69-7F2D9DA8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78640" y="3441878"/>
            <a:ext cx="775438" cy="71048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560423" y="4374931"/>
            <a:ext cx="156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클리어 오브젝트</a:t>
            </a:r>
            <a:endParaRPr lang="ko-KR" altLang="en-US" sz="1400" b="1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E6AE882-1F00-98DC-5B11-0D4A06CFF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564" y="3187013"/>
            <a:ext cx="1158396" cy="95183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109564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맥주 머신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68A0E4C-C860-F7DA-096E-654466040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774" y="3192661"/>
            <a:ext cx="862965" cy="951834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1E26D2-A32B-206C-CE94-4BBF343241FF}"/>
              </a:ext>
            </a:extLst>
          </p:cNvPr>
          <p:cNvSpPr txBox="1"/>
          <p:nvPr/>
        </p:nvSpPr>
        <p:spPr>
          <a:xfrm>
            <a:off x="5710182" y="4378695"/>
            <a:ext cx="94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오크통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553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625151" y="4356529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레버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711278" y="4356529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위스키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77785" y="4387642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777257" y="4378695"/>
            <a:ext cx="1181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기계부품</a:t>
            </a:r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029429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회전기계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17A27-4F5C-8486-7626-5D5B064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02" y="3667794"/>
            <a:ext cx="549043" cy="517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4C569-7750-5DD7-4BF7-F7979252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13" y="2385583"/>
            <a:ext cx="1159343" cy="1805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404BB-7186-7F57-4E3A-2E43FB4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904738" y="3682562"/>
            <a:ext cx="250696" cy="531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471C9-9727-CC56-E20F-39CF18ED5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52" y="2910542"/>
            <a:ext cx="1024521" cy="1246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BD97D1-11C6-0A98-54B8-292400B5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2792444" y="3729936"/>
            <a:ext cx="724069" cy="2506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6AA21E-7E9F-C294-A2E9-7668B949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910" y="2435286"/>
            <a:ext cx="1491052" cy="17496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5F161C-AB63-CC7F-777A-75D0FE440A40}"/>
              </a:ext>
            </a:extLst>
          </p:cNvPr>
          <p:cNvSpPr txBox="1"/>
          <p:nvPr/>
        </p:nvSpPr>
        <p:spPr>
          <a:xfrm>
            <a:off x="5669829" y="4389842"/>
            <a:ext cx="103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메인 엔진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264496B-D4E9-234E-C8F6-6E7F8BBB1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267" y="3310105"/>
            <a:ext cx="1679181" cy="8740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4EAFE5-FA92-1306-8A1D-FC4A4508BB6C}"/>
              </a:ext>
            </a:extLst>
          </p:cNvPr>
          <p:cNvSpPr txBox="1"/>
          <p:nvPr/>
        </p:nvSpPr>
        <p:spPr>
          <a:xfrm>
            <a:off x="8861493" y="4425553"/>
            <a:ext cx="139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부서진 관악기</a:t>
            </a:r>
          </a:p>
        </p:txBody>
      </p:sp>
    </p:spTree>
    <p:extLst>
      <p:ext uri="{BB962C8B-B14F-4D97-AF65-F5344CB8AC3E}">
        <p14:creationId xmlns:p14="http://schemas.microsoft.com/office/powerpoint/2010/main" val="2021673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4" y="163789"/>
            <a:ext cx="10515600" cy="1325563"/>
          </a:xfrm>
        </p:spPr>
        <p:txBody>
          <a:bodyPr/>
          <a:lstStyle/>
          <a:p>
            <a:r>
              <a:rPr lang="ko-KR" altLang="en-US"/>
              <a:t>아이템 오브젝트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428864"/>
              </p:ext>
            </p:extLst>
          </p:nvPr>
        </p:nvGraphicFramePr>
        <p:xfrm>
          <a:off x="75661" y="1244311"/>
          <a:ext cx="2615781" cy="406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00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위스키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68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이동속도와 점프높이가 엄청 증가한다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19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술을 먹으면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 속도와 점프가 빨라지고 화면이 약간 확대된다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02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위스키를 먹으면 점점 알코올 중독으로 인한 망상으로 현실을 잊게 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그렇게 진실을 알지 못한 채 급사한다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게임의 제목에 숨은 의미를 담기 위해 특별히 위스키를 선정했다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2515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5611"/>
              </p:ext>
            </p:extLst>
          </p:nvPr>
        </p:nvGraphicFramePr>
        <p:xfrm>
          <a:off x="2770434" y="1235188"/>
          <a:ext cx="2615781" cy="406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16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고기 스튜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824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플레이어의 체력을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회복 시킨다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132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장애물에 의해 피해를 받고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피가 없는 상황에서 플레이어의 체력을 약간 회복시킨다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253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평소 즐겨먹던 음식으로 설정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고열량의</a:t>
                      </a:r>
                      <a:r>
                        <a:rPr lang="ko-KR" altLang="en-US" sz="1000" dirty="0"/>
                        <a:t> 식품은 노동자에게 상징적인 음식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 err="1"/>
                        <a:t>스팀펑크</a:t>
                      </a:r>
                      <a:r>
                        <a:rPr lang="ko-KR" altLang="en-US" sz="1000" dirty="0"/>
                        <a:t> 장르라면 고기 스튜가 적당하다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9387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95F3420-07E3-2135-4F45-9CFE6CA0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05" y="1940338"/>
            <a:ext cx="1205154" cy="721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19800"/>
              </p:ext>
            </p:extLst>
          </p:nvPr>
        </p:nvGraphicFramePr>
        <p:xfrm>
          <a:off x="5465207" y="1244312"/>
          <a:ext cx="2871923" cy="40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파이프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00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75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10066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실제로는 주인공이 부셔버린 딸의 관악기 조각이다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모아서 성 메인 엔진에 넣으면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외면하려던 진실에 닿을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55436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5E04F80-0EDA-5CA6-413A-D0BAC8B6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8" y="1940338"/>
            <a:ext cx="652610" cy="944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DA4A-8033-7890-4C0D-08A8022A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0788" y="1940338"/>
            <a:ext cx="296924" cy="62953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44586"/>
              </p:ext>
            </p:extLst>
          </p:nvPr>
        </p:nvGraphicFramePr>
        <p:xfrm>
          <a:off x="8415079" y="1244311"/>
          <a:ext cx="2615782" cy="4074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041330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02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레버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톱니바퀴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9498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848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82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레버와 톱니바퀴는 본인이 망쳐버린 기계공장과 사고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후회들이 담겨진 오브젝트이다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4921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84DC3AD-4544-F981-A0DD-23ACFF03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11" y="1940338"/>
            <a:ext cx="703441" cy="798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E60DCB-7A84-CFD0-A03C-0685532B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9863764" y="2150492"/>
            <a:ext cx="1093285" cy="3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47324"/>
              </p:ext>
            </p:extLst>
          </p:nvPr>
        </p:nvGraphicFramePr>
        <p:xfrm>
          <a:off x="75661" y="1235188"/>
          <a:ext cx="2615781" cy="451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00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커피 머신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위스키가 나오는 기계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68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부수는 것이 가능하고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19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빠른 진행을 돕는다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약간의 함정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15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어쩌면 주인공 본인을 음주의 함정에 빠트린 무기 중 하나인 술을 뽑아내는 기계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마음 한편에선 그만 먹고 싶다 라는 마음에 </a:t>
                      </a:r>
                      <a:r>
                        <a:rPr lang="ko-KR" altLang="en-US" sz="1000" dirty="0" err="1"/>
                        <a:t>기계성</a:t>
                      </a:r>
                      <a:r>
                        <a:rPr lang="ko-KR" altLang="en-US" sz="1000" dirty="0"/>
                        <a:t> 안에서는 </a:t>
                      </a:r>
                      <a:r>
                        <a:rPr lang="ko-KR" altLang="en-US" sz="1000" dirty="0" err="1"/>
                        <a:t>커피머신으로</a:t>
                      </a:r>
                      <a:r>
                        <a:rPr lang="ko-KR" altLang="en-US" sz="1000" dirty="0"/>
                        <a:t> 변질된 모양이다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696003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부서진 관악기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위로 올라가면 플레이어에게 데미지를 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 및 동선을 제한하는 용도로 사용한다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주인공의 딸이 사용하던 악기로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관악기의 조작이 어떤 기계에 박힌 형태이다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근처에 가면 주인공의 딸이 예전 들려주던 연주소리를 들 을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추가로 캐릭터와 상호작용 대사가 있음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53759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회전 기계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기계를 사용하면 </a:t>
                      </a:r>
                      <a:r>
                        <a:rPr lang="ko-KR" altLang="en-US" sz="1000" dirty="0" err="1"/>
                        <a:t>맵이</a:t>
                      </a:r>
                      <a:r>
                        <a:rPr lang="ko-KR" altLang="en-US" sz="1000" dirty="0"/>
                        <a:t> 회전한다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방해와 창의적인 동선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딸과 함께 했던 가장 행복했던 여행의 순간에 사용되었던 기계이다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53511"/>
              </p:ext>
            </p:extLst>
          </p:nvPr>
        </p:nvGraphicFramePr>
        <p:xfrm>
          <a:off x="8415079" y="1244310"/>
          <a:ext cx="2905580" cy="45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372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73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엔진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568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가장 마지막에 사용된다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531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기계부품이 일정이상 모였을 때 사용 가능</a:t>
                      </a:r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노멀</a:t>
                      </a:r>
                      <a:r>
                        <a:rPr lang="ko-KR" altLang="en-US" sz="1000" dirty="0"/>
                        <a:t> 엔딩은 이걸 사용한 시점에서 게임이 끝남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B89659D-BD83-3AEE-38AC-B213DF03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1" y="1940338"/>
            <a:ext cx="802635" cy="659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B6DCF3-76E4-7B81-C3BD-E525B4F1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10" y="1940338"/>
            <a:ext cx="1575526" cy="820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1A52C-61DD-DB65-62D3-4BE80AF7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19" y="1925219"/>
            <a:ext cx="910267" cy="1349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AF9B2-22DE-3E29-0DF0-70C020731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436" y="1925219"/>
            <a:ext cx="1234866" cy="14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/>
        </p:nvGraphicFramePr>
        <p:xfrm>
          <a:off x="75661" y="1235188"/>
          <a:ext cx="2615781" cy="4511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00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커피 머신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위스키가 나오는 기계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68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부수는 것이 가능하고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19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빠른 진행을 돕는다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약간의 함정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1574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어쩌면 주인공 본인을 음주의 함정에 빠트린 무기 중 하나인 술을 뽑아내는 기계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마음 한편에선 그만 먹고 싶다 라는 마음에 </a:t>
                      </a:r>
                      <a:r>
                        <a:rPr lang="ko-KR" altLang="en-US" sz="1000" dirty="0" err="1"/>
                        <a:t>기계성</a:t>
                      </a:r>
                      <a:r>
                        <a:rPr lang="ko-KR" altLang="en-US" sz="1000" dirty="0"/>
                        <a:t> 안에서는 </a:t>
                      </a:r>
                      <a:r>
                        <a:rPr lang="ko-KR" altLang="en-US" sz="1000" dirty="0" err="1"/>
                        <a:t>커피머신으로</a:t>
                      </a:r>
                      <a:r>
                        <a:rPr lang="ko-KR" altLang="en-US" sz="1000" dirty="0"/>
                        <a:t> 변질된 모양이다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446523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오크통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부수는 것이 가능하고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아이템이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체력 유지를 돕는다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음식을 보관하는 통으로써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스팀펑크에</a:t>
                      </a:r>
                      <a:r>
                        <a:rPr lang="ko-KR" altLang="en-US" sz="1000" dirty="0"/>
                        <a:t> 맞는 이미지라서 선정함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39670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다음 스테이지로 이동하는 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- 3 </a:t>
                      </a:r>
                      <a:r>
                        <a:rPr lang="ko-KR" altLang="en-US" sz="1000" dirty="0"/>
                        <a:t>스테이지에서 메인 엔진에서 </a:t>
                      </a:r>
                      <a:r>
                        <a:rPr lang="ko-KR" altLang="en-US" sz="1000" dirty="0" err="1"/>
                        <a:t>진엔딩</a:t>
                      </a:r>
                      <a:r>
                        <a:rPr lang="ko-KR" altLang="en-US" sz="1000" dirty="0"/>
                        <a:t> 조건에 도달하면 사용이 불가능 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86961"/>
              </p:ext>
            </p:extLst>
          </p:nvPr>
        </p:nvGraphicFramePr>
        <p:xfrm>
          <a:off x="8415079" y="1244311"/>
          <a:ext cx="2905580" cy="4515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1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핸들이 있는 배관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82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544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 동선을 방해하는 오브젝트로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부술 수 있는 장애물이다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공격을 학습하는 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447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플레이어가 부러진 파이프를 모으기 위해 부수고 가야 하는 오브젝트이다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B89659D-BD83-3AEE-38AC-B213DF03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1" y="1940338"/>
            <a:ext cx="802635" cy="6595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F974A6-C46D-21EC-A543-CC67720F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259" y="1925220"/>
            <a:ext cx="1297480" cy="1387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D24F45-AEB2-E725-5C23-713613EA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997" y="1925219"/>
            <a:ext cx="862965" cy="951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F1D87A-F656-9EDB-4748-E5914603B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95" y="1959976"/>
            <a:ext cx="821756" cy="127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F102F8-3F41-F25B-7256-275D3372B5AF}"/>
              </a:ext>
            </a:extLst>
          </p:cNvPr>
          <p:cNvSpPr/>
          <p:nvPr/>
        </p:nvSpPr>
        <p:spPr>
          <a:xfrm>
            <a:off x="158619" y="1308489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4BE717-39C3-DD03-5B71-C3796F98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하트, 밸렌타인데이, 카민, 예술이(가) 표시된 사진&#10;&#10;자동 생성된 설명">
            <a:extLst>
              <a:ext uri="{FF2B5EF4-FFF2-40B4-BE49-F238E27FC236}">
                <a16:creationId xmlns:a16="http://schemas.microsoft.com/office/drawing/2014/main" id="{D0E29301-9651-090B-B39B-79AD0E1AA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648" y="1346113"/>
            <a:ext cx="1464182" cy="823603"/>
          </a:xfrm>
        </p:spPr>
      </p:pic>
      <p:pic>
        <p:nvPicPr>
          <p:cNvPr id="7" name="그림 6" descr="하트, 밸렌타인데이, 예술, 엠블럼이(가) 표시된 사진&#10;&#10;자동 생성된 설명">
            <a:extLst>
              <a:ext uri="{FF2B5EF4-FFF2-40B4-BE49-F238E27FC236}">
                <a16:creationId xmlns:a16="http://schemas.microsoft.com/office/drawing/2014/main" id="{E14216D3-A080-DD05-9AC8-89679CF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3" y="1346113"/>
            <a:ext cx="1464183" cy="823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D079E-8E37-DCD7-826A-DD54B70BF1E0}"/>
              </a:ext>
            </a:extLst>
          </p:cNvPr>
          <p:cNvSpPr txBox="1"/>
          <p:nvPr/>
        </p:nvSpPr>
        <p:spPr>
          <a:xfrm>
            <a:off x="1830443" y="1393150"/>
            <a:ext cx="4516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 하트는 줄어들 수록 </a:t>
            </a:r>
            <a:r>
              <a:rPr lang="ko-KR" altLang="en-US" sz="1400" dirty="0" err="1"/>
              <a:t>진엔딩에</a:t>
            </a:r>
            <a:r>
              <a:rPr lang="ko-KR" altLang="en-US" sz="1400" dirty="0"/>
              <a:t> 가까워 지기가 힘들다</a:t>
            </a:r>
            <a:r>
              <a:rPr lang="en-US" altLang="ko-KR" sz="1400" dirty="0"/>
              <a:t>.</a:t>
            </a:r>
            <a:r>
              <a:rPr lang="ko-KR" altLang="en-US" sz="1400" dirty="0"/>
              <a:t> 얼마나 본인이 의지를 갖고 현실을 </a:t>
            </a:r>
            <a:r>
              <a:rPr lang="ko-KR" altLang="en-US" sz="1400" dirty="0" err="1"/>
              <a:t>마주했냐라는</a:t>
            </a:r>
            <a:r>
              <a:rPr lang="ko-KR" altLang="en-US" sz="1400" dirty="0"/>
              <a:t> 의미를 가진 </a:t>
            </a:r>
            <a:r>
              <a:rPr lang="en-US" altLang="ko-KR" sz="1400" dirty="0"/>
              <a:t>UI </a:t>
            </a:r>
            <a:r>
              <a:rPr lang="ko-KR" altLang="en-US" sz="1400" dirty="0"/>
              <a:t>그래픽이다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74728-2778-8187-FEEF-4AA99621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7" y="2814743"/>
            <a:ext cx="1706765" cy="5590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6EB47-ACEF-F5C4-59BC-D6F089D2CE52}"/>
              </a:ext>
            </a:extLst>
          </p:cNvPr>
          <p:cNvSpPr/>
          <p:nvPr/>
        </p:nvSpPr>
        <p:spPr>
          <a:xfrm>
            <a:off x="6346459" y="1327301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클립아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4F04897E-50CF-FCD4-0CDF-E4692662D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31" y="3075035"/>
            <a:ext cx="1709717" cy="961716"/>
          </a:xfrm>
          <a:prstGeom prst="rect">
            <a:avLst/>
          </a:prstGeom>
        </p:spPr>
      </p:pic>
      <p:pic>
        <p:nvPicPr>
          <p:cNvPr id="9" name="그림 8" descr="블랙, 그래픽, 화이트, 스텐실이(가) 표시된 사진&#10;&#10;자동 생성된 설명">
            <a:extLst>
              <a:ext uri="{FF2B5EF4-FFF2-40B4-BE49-F238E27FC236}">
                <a16:creationId xmlns:a16="http://schemas.microsoft.com/office/drawing/2014/main" id="{33B0B9A8-0F2F-6269-FCE2-72520132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50" y="1389219"/>
            <a:ext cx="2775098" cy="1560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554304-E697-C51D-E613-6F7C0B551E3D}"/>
              </a:ext>
            </a:extLst>
          </p:cNvPr>
          <p:cNvSpPr txBox="1"/>
          <p:nvPr/>
        </p:nvSpPr>
        <p:spPr>
          <a:xfrm>
            <a:off x="124225" y="2114934"/>
            <a:ext cx="2760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일반상태  데미지 받은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53CDB-008C-3B30-6A93-1E22C381101E}"/>
              </a:ext>
            </a:extLst>
          </p:cNvPr>
          <p:cNvSpPr txBox="1"/>
          <p:nvPr/>
        </p:nvSpPr>
        <p:spPr>
          <a:xfrm>
            <a:off x="2062240" y="2850555"/>
            <a:ext cx="291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플레이어가 달릴 수 있는 상태에 대해 보여주는 </a:t>
            </a:r>
            <a:r>
              <a:rPr lang="en-US" altLang="ko-KR" sz="1400" dirty="0"/>
              <a:t>UI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156FA-FDF6-7E99-1379-39FA7B5CE2EE}"/>
              </a:ext>
            </a:extLst>
          </p:cNvPr>
          <p:cNvSpPr txBox="1"/>
          <p:nvPr/>
        </p:nvSpPr>
        <p:spPr>
          <a:xfrm>
            <a:off x="8205143" y="1429078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이동속도가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이동속도를 증가시킨다</a:t>
            </a:r>
            <a:r>
              <a:rPr lang="en-US" altLang="ko-KR" sz="1200" dirty="0"/>
              <a:t>. 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59D23-B1DD-B01B-5A2F-5F765AAF9216}"/>
              </a:ext>
            </a:extLst>
          </p:cNvPr>
          <p:cNvSpPr txBox="1"/>
          <p:nvPr/>
        </p:nvSpPr>
        <p:spPr>
          <a:xfrm>
            <a:off x="8253748" y="3013501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점프 높이가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점프 높이를 증가시킨다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692484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4E6B-E649-1008-ABF0-53E514ED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69C6B8-704A-41F5-6F38-ECDFAA8FC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42" y="1497431"/>
            <a:ext cx="6333978" cy="2440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CA98D-84A3-7082-C089-5841A02AD90E}"/>
              </a:ext>
            </a:extLst>
          </p:cNvPr>
          <p:cNvSpPr txBox="1"/>
          <p:nvPr/>
        </p:nvSpPr>
        <p:spPr>
          <a:xfrm>
            <a:off x="7445829" y="1418253"/>
            <a:ext cx="390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내의 </a:t>
            </a:r>
            <a:r>
              <a:rPr lang="ko-KR" altLang="en-US" dirty="0" err="1"/>
              <a:t>스팀펑크</a:t>
            </a:r>
            <a:r>
              <a:rPr lang="ko-KR" altLang="en-US" dirty="0"/>
              <a:t> 컨셉을 살리기 위해서</a:t>
            </a:r>
            <a:r>
              <a:rPr lang="en-US" altLang="ko-KR" dirty="0"/>
              <a:t>, UI</a:t>
            </a:r>
            <a:r>
              <a:rPr lang="ko-KR" altLang="en-US" dirty="0"/>
              <a:t>도 </a:t>
            </a:r>
            <a:r>
              <a:rPr lang="ko-KR" altLang="en-US" dirty="0" err="1"/>
              <a:t>스팀펑크처럼</a:t>
            </a:r>
            <a:r>
              <a:rPr lang="ko-KR" altLang="en-US" dirty="0"/>
              <a:t> 기획됨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706DA-BE32-DE4A-BA6A-70906FF9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97345"/>
            <a:ext cx="10515600" cy="1325563"/>
          </a:xfrm>
        </p:spPr>
        <p:txBody>
          <a:bodyPr/>
          <a:lstStyle/>
          <a:p>
            <a:r>
              <a:rPr lang="ko-KR" altLang="en-US"/>
              <a:t>조작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869A7-83C7-617C-9549-EB83FAD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 A S D</a:t>
            </a:r>
            <a:r>
              <a:rPr lang="ko-KR" altLang="en-US" sz="2400" dirty="0"/>
              <a:t>를 이용한 바닥 이동</a:t>
            </a:r>
            <a:endParaRPr lang="en-US" altLang="ko-KR" sz="2400" dirty="0"/>
          </a:p>
          <a:p>
            <a:r>
              <a:rPr lang="ko-KR" altLang="en-US" sz="2400" dirty="0"/>
              <a:t>마우스를 이용한 카메라 좌우 이동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SPACE BAR</a:t>
            </a:r>
            <a:r>
              <a:rPr lang="ko-KR" altLang="en-US" sz="2400" dirty="0"/>
              <a:t>키를 이용한 점프</a:t>
            </a:r>
            <a:endParaRPr lang="en-US" altLang="ko-KR" sz="2400" dirty="0"/>
          </a:p>
          <a:p>
            <a:r>
              <a:rPr lang="ko-KR" altLang="en-US" sz="2400" dirty="0"/>
              <a:t>마우스 왼쪽 클릭을 이용한</a:t>
            </a:r>
            <a:r>
              <a:rPr lang="en-US" altLang="ko-KR" sz="2400" dirty="0"/>
              <a:t> </a:t>
            </a:r>
            <a:r>
              <a:rPr lang="ko-KR" altLang="en-US" sz="2400" dirty="0"/>
              <a:t>공격키</a:t>
            </a:r>
            <a:endParaRPr lang="en-US" altLang="ko-KR" sz="2400" dirty="0"/>
          </a:p>
          <a:p>
            <a:r>
              <a:rPr lang="en-US" altLang="ko-KR" sz="2400" dirty="0"/>
              <a:t> F</a:t>
            </a:r>
            <a:r>
              <a:rPr lang="ko-KR" altLang="en-US" sz="2400" dirty="0"/>
              <a:t>키를 눌러 오브젝트와 상호작용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밀기</a:t>
            </a:r>
            <a:endParaRPr lang="en-US" altLang="ko-KR" sz="2400" dirty="0"/>
          </a:p>
          <a:p>
            <a:r>
              <a:rPr lang="en-US" altLang="ko-KR" sz="2400" dirty="0"/>
              <a:t>Tab</a:t>
            </a:r>
            <a:r>
              <a:rPr lang="ko-KR" altLang="en-US" sz="2400" dirty="0"/>
              <a:t>키를 사용한 인벤토리 사용</a:t>
            </a:r>
            <a:r>
              <a:rPr lang="en-US" altLang="ko-KR" sz="2400" dirty="0"/>
              <a:t>(</a:t>
            </a:r>
            <a:r>
              <a:rPr lang="ko-KR" altLang="en-US" sz="2400" dirty="0"/>
              <a:t>사용 중엔 이동 불가능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인벤토리 내 아이템 사용</a:t>
            </a:r>
            <a:r>
              <a:rPr lang="en-US" altLang="ko-KR" sz="2400" dirty="0"/>
              <a:t>(</a:t>
            </a:r>
            <a:r>
              <a:rPr lang="ko-KR" altLang="en-US" sz="2400" dirty="0"/>
              <a:t>마우스 왼쪽 클릭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768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DD3CC-3FFA-649D-AEAB-C947AB7D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C8220-E0C4-19D3-852E-F6A4712E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개요 </a:t>
            </a:r>
            <a:endParaRPr lang="en-US" altLang="ko-KR" dirty="0"/>
          </a:p>
          <a:p>
            <a:pPr lvl="1"/>
            <a:r>
              <a:rPr lang="ko-KR" altLang="en-US" dirty="0"/>
              <a:t>기획 의도</a:t>
            </a:r>
            <a:endParaRPr lang="en-US" altLang="ko-KR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r>
              <a:rPr lang="ko-KR" altLang="en-US" dirty="0"/>
              <a:t>컨셉 및 테마 </a:t>
            </a:r>
            <a:endParaRPr lang="en-US" altLang="ko-KR" dirty="0"/>
          </a:p>
          <a:p>
            <a:pPr lvl="1"/>
            <a:r>
              <a:rPr lang="ko-KR" altLang="en-US" dirty="0"/>
              <a:t>시놉시스</a:t>
            </a:r>
            <a:endParaRPr lang="en-US" altLang="ko-KR" dirty="0"/>
          </a:p>
          <a:p>
            <a:pPr lvl="1"/>
            <a:r>
              <a:rPr lang="ko-KR" altLang="en-US" dirty="0"/>
              <a:t>주요 캐릭터 및 배경</a:t>
            </a:r>
            <a:endParaRPr lang="en-US" altLang="ko-KR" dirty="0"/>
          </a:p>
          <a:p>
            <a:pPr lvl="1"/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ko-KR" altLang="en-US" dirty="0"/>
              <a:t>장애물 및 오브젝트 소개</a:t>
            </a:r>
            <a:endParaRPr lang="en-US" altLang="ko-KR" dirty="0"/>
          </a:p>
          <a:p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) UI</a:t>
            </a:r>
          </a:p>
          <a:p>
            <a:pPr lvl="1"/>
            <a:r>
              <a:rPr lang="ko-KR" altLang="en-US" dirty="0"/>
              <a:t>타이틀 </a:t>
            </a:r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조작 방법</a:t>
            </a:r>
            <a:endParaRPr lang="en-US" altLang="ko-KR" dirty="0"/>
          </a:p>
          <a:p>
            <a:r>
              <a:rPr lang="ko-KR" altLang="en-US" dirty="0"/>
              <a:t>세부 설명 </a:t>
            </a:r>
            <a:endParaRPr lang="en-US" altLang="ko-KR" dirty="0"/>
          </a:p>
          <a:p>
            <a:pPr lvl="1"/>
            <a:r>
              <a:rPr lang="ko-KR" altLang="en-US" dirty="0"/>
              <a:t>유저 동선</a:t>
            </a:r>
            <a:endParaRPr lang="en-US" altLang="ko-KR" dirty="0"/>
          </a:p>
          <a:p>
            <a:pPr lvl="1"/>
            <a:r>
              <a:rPr lang="ko-KR" altLang="en-US" dirty="0"/>
              <a:t>오브젝트 배치</a:t>
            </a:r>
            <a:endParaRPr lang="en-US" altLang="ko-KR" dirty="0"/>
          </a:p>
          <a:p>
            <a:pPr lvl="1"/>
            <a:r>
              <a:rPr lang="ko-KR" altLang="en-US" dirty="0"/>
              <a:t>구간 난이도</a:t>
            </a:r>
            <a:endParaRPr lang="en-US" altLang="ko-KR" dirty="0"/>
          </a:p>
          <a:p>
            <a:pPr lvl="1"/>
            <a:r>
              <a:rPr lang="ko-KR" altLang="en-US" dirty="0"/>
              <a:t>클리어 조건</a:t>
            </a:r>
            <a:endParaRPr lang="en-US" altLang="ko-KR" dirty="0"/>
          </a:p>
          <a:p>
            <a:pPr lvl="1"/>
            <a:r>
              <a:rPr lang="ko-KR" altLang="en-US" dirty="0"/>
              <a:t>엔딩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69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D648-6C90-C098-42DC-06DCE213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AE961-CAF8-869F-50DD-695FBF22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 목표</a:t>
            </a:r>
            <a:r>
              <a:rPr lang="en-US" altLang="ko-KR" dirty="0"/>
              <a:t>: </a:t>
            </a:r>
            <a:r>
              <a:rPr lang="ko-KR" altLang="en-US" dirty="0"/>
              <a:t>메인 동력실로 향하기 위해 다음 문을 향해 나가야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문으로 가기 위한 유저 동선을 유도할 필요가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6F557-A793-9956-EE68-4175CCCF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클리어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CC02E-8379-3F35-0C11-5338085ED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NomalEND</a:t>
            </a:r>
            <a:r>
              <a:rPr lang="en-US" altLang="ko-KR" dirty="0"/>
              <a:t> – </a:t>
            </a:r>
            <a:r>
              <a:rPr lang="ko-KR" altLang="en-US" dirty="0"/>
              <a:t>기계에 수집한 아이템을 반납하는데</a:t>
            </a:r>
            <a:r>
              <a:rPr lang="en-US" altLang="ko-KR" dirty="0"/>
              <a:t>, </a:t>
            </a:r>
            <a:r>
              <a:rPr lang="ko-KR" altLang="en-US" dirty="0"/>
              <a:t>이 때 바로 클리어가 서서히 나오게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TrueEND</a:t>
            </a:r>
            <a:r>
              <a:rPr lang="en-US" altLang="ko-KR" dirty="0"/>
              <a:t> – </a:t>
            </a:r>
            <a:r>
              <a:rPr lang="ko-KR" altLang="en-US" dirty="0"/>
              <a:t>위스키를 </a:t>
            </a:r>
            <a:r>
              <a:rPr lang="en-US" altLang="ko-KR" dirty="0"/>
              <a:t>1</a:t>
            </a:r>
            <a:r>
              <a:rPr lang="ko-KR" altLang="en-US" dirty="0"/>
              <a:t>번만 사용하고</a:t>
            </a:r>
            <a:r>
              <a:rPr lang="en-US" altLang="ko-KR" dirty="0"/>
              <a:t>, </a:t>
            </a:r>
            <a:r>
              <a:rPr lang="ko-KR" altLang="en-US" dirty="0"/>
              <a:t>파이프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레버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톱니바퀴 </a:t>
            </a:r>
            <a:r>
              <a:rPr lang="en-US" altLang="ko-KR" dirty="0"/>
              <a:t>2</a:t>
            </a:r>
            <a:r>
              <a:rPr lang="ko-KR" altLang="en-US" dirty="0"/>
              <a:t>개를 모두 수집하여서 기계에 집어 넣으면</a:t>
            </a:r>
            <a:r>
              <a:rPr lang="en-US" altLang="ko-KR" dirty="0"/>
              <a:t>, </a:t>
            </a:r>
            <a:r>
              <a:rPr lang="ko-KR" altLang="en-US" dirty="0"/>
              <a:t>문을 사용할 수가 있는데 문을 사용하면 엔딩이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02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31399-EBB0-CD6B-5596-77F74FBF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65033-29DD-BC6D-9C7A-11443C79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결국 현실을 </a:t>
            </a:r>
            <a:r>
              <a:rPr lang="ko-KR" altLang="en-US" dirty="0" err="1"/>
              <a:t>져버리고만</a:t>
            </a:r>
            <a:r>
              <a:rPr lang="ko-KR" altLang="en-US" dirty="0"/>
              <a:t> 주인공은 </a:t>
            </a:r>
            <a:r>
              <a:rPr lang="en-US" altLang="ko-KR" dirty="0"/>
              <a:t>(</a:t>
            </a:r>
            <a:r>
              <a:rPr lang="ko-KR" altLang="en-US" dirty="0"/>
              <a:t>왜곡된 현실의</a:t>
            </a:r>
            <a:r>
              <a:rPr lang="en-US" altLang="ko-KR" dirty="0"/>
              <a:t>)</a:t>
            </a:r>
            <a:r>
              <a:rPr lang="ko-KR" altLang="en-US" dirty="0"/>
              <a:t>본인의 로망인 기계성을 고치면서</a:t>
            </a:r>
            <a:r>
              <a:rPr lang="en-US" altLang="ko-KR" dirty="0"/>
              <a:t>, </a:t>
            </a:r>
            <a:r>
              <a:rPr lang="ko-KR" altLang="en-US" dirty="0"/>
              <a:t>편한 생활을 그린다</a:t>
            </a:r>
            <a:r>
              <a:rPr lang="en-US" altLang="ko-KR" dirty="0"/>
              <a:t>. </a:t>
            </a:r>
            <a:r>
              <a:rPr lang="ko-KR" altLang="en-US" dirty="0"/>
              <a:t>그러나 그에게 더 이상 남은 미래라는 것은 존재하지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본인의 실수와 만행</a:t>
            </a:r>
            <a:r>
              <a:rPr lang="en-US" altLang="ko-KR" dirty="0"/>
              <a:t>, </a:t>
            </a:r>
            <a:r>
              <a:rPr lang="ko-KR" altLang="en-US" dirty="0"/>
              <a:t>그리고 잊으려고 했던 기억들을 똑바로 마주하고</a:t>
            </a:r>
            <a:r>
              <a:rPr lang="en-US" altLang="ko-KR" dirty="0"/>
              <a:t>, </a:t>
            </a:r>
            <a:r>
              <a:rPr lang="ko-KR" altLang="en-US" dirty="0"/>
              <a:t>자신의 과오를 바로 잡기 위해서 앞으로 나아간다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005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2A3F5-5F94-DF69-2331-9E9161C7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9749302B-0706-AD1E-22E9-AFE14239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5071505" cy="2852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B9BA7-74EE-62C4-D325-90893C420033}"/>
              </a:ext>
            </a:extLst>
          </p:cNvPr>
          <p:cNvSpPr txBox="1"/>
          <p:nvPr/>
        </p:nvSpPr>
        <p:spPr>
          <a:xfrm>
            <a:off x="6606073" y="1950098"/>
            <a:ext cx="436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성인 만큼</a:t>
            </a:r>
            <a:r>
              <a:rPr lang="en-US" altLang="ko-KR" dirty="0"/>
              <a:t> </a:t>
            </a:r>
            <a:r>
              <a:rPr lang="ko-KR" altLang="en-US" dirty="0"/>
              <a:t>정말 현실에 있을 수 없는 성을 그려서 타이틀 이미지로 선정함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3443B-0204-270B-B9D3-06904D1A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98CAE-6428-BFD6-0089-21BC7C96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01" y="1532010"/>
            <a:ext cx="10515600" cy="4351338"/>
          </a:xfrm>
        </p:spPr>
        <p:txBody>
          <a:bodyPr/>
          <a:lstStyle/>
          <a:p>
            <a:r>
              <a:rPr lang="ko-KR" altLang="en-US" dirty="0"/>
              <a:t>플레이어가 다양한 오브젝트와 상호작용하며 퍼즐을 풀어내도록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퍼즐을 통한 유저의 두뇌 회전으로 프로젝트 주제인 </a:t>
            </a:r>
            <a:r>
              <a:rPr lang="en-US" altLang="ko-KR" dirty="0"/>
              <a:t>‘</a:t>
            </a:r>
            <a:r>
              <a:rPr lang="ko-KR" altLang="en-US" dirty="0"/>
              <a:t>회전</a:t>
            </a:r>
            <a:r>
              <a:rPr lang="en-US" altLang="ko-KR" dirty="0"/>
              <a:t>＇</a:t>
            </a:r>
            <a:r>
              <a:rPr lang="ko-KR" altLang="en-US" dirty="0"/>
              <a:t>을 느끼도록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스토리의 컨셉으로 회전이라는 의미가 플레이어에게 전달되도록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5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DE6-AD47-3DE5-AEF3-335384A4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6" y="158620"/>
            <a:ext cx="3269384" cy="655150"/>
          </a:xfrm>
        </p:spPr>
        <p:txBody>
          <a:bodyPr anchor="b">
            <a:normAutofit/>
          </a:bodyPr>
          <a:lstStyle/>
          <a:p>
            <a:r>
              <a:rPr lang="ko-KR" altLang="en-US" sz="3200" dirty="0"/>
              <a:t>초반 기획 컨셉</a:t>
            </a: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CDF0A5E6-675A-54DD-0C8E-65B44778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088" y="1961874"/>
            <a:ext cx="3343333" cy="27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D06A5F-9381-4248-E75A-0A00A3D0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4872" y="1306590"/>
            <a:ext cx="3343333" cy="41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A8E85-E0C4-CD55-E337-74495887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176" y="1530220"/>
            <a:ext cx="4091978" cy="4451088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플레이어가 맵 곳곳에 있는 장애물들을 건들이게 되면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 하도록 만든다</a:t>
            </a:r>
            <a:r>
              <a:rPr lang="en-US" altLang="ko-KR" sz="2000" dirty="0"/>
              <a:t>. </a:t>
            </a:r>
            <a:r>
              <a:rPr lang="ko-KR" altLang="en-US" sz="2000" dirty="0"/>
              <a:t>전반적으로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회전하면서 플레이어가 회전하는 맵 속에서 성을 고치는 이야기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7AE75A-1A30-0456-168B-7AEEAC496F06}"/>
              </a:ext>
            </a:extLst>
          </p:cNvPr>
          <p:cNvSpPr txBox="1"/>
          <p:nvPr/>
        </p:nvSpPr>
        <p:spPr>
          <a:xfrm>
            <a:off x="3141386" y="5509708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 </a:t>
            </a:r>
            <a:r>
              <a:rPr lang="ko-KR" altLang="en-US" dirty="0" err="1"/>
              <a:t>컨셉아트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6728" cy="709176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B02C4E-792D-CBEE-6C83-881A01D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36191"/>
              </p:ext>
            </p:extLst>
          </p:nvPr>
        </p:nvGraphicFramePr>
        <p:xfrm>
          <a:off x="624306" y="709176"/>
          <a:ext cx="5315100" cy="488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63">
                  <a:extLst>
                    <a:ext uri="{9D8B030D-6E8A-4147-A177-3AD203B41FA5}">
                      <a16:colId xmlns:a16="http://schemas.microsoft.com/office/drawing/2014/main" val="1337154955"/>
                    </a:ext>
                  </a:extLst>
                </a:gridCol>
                <a:gridCol w="3934437">
                  <a:extLst>
                    <a:ext uri="{9D8B030D-6E8A-4147-A177-3AD203B41FA5}">
                      <a16:colId xmlns:a16="http://schemas.microsoft.com/office/drawing/2014/main" val="1979035900"/>
                    </a:ext>
                  </a:extLst>
                </a:gridCol>
              </a:tblGrid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WHISKEY(</a:t>
                      </a:r>
                      <a:r>
                        <a:rPr lang="ko-KR" altLang="en-US" sz="1200" dirty="0"/>
                        <a:t>위스키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697466"/>
                  </a:ext>
                </a:extLst>
              </a:tr>
              <a:tr h="424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타이틀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우측 참고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4683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어드벤쳐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05090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295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910"/>
                  </a:ext>
                </a:extLst>
              </a:tr>
              <a:tr h="912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 및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플레이어가 다양한 오브젝트와 상호작용하며 퍼즐을 풀어내고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지속적으로 구조가 변하는 맵 속에서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유저가 조금 더 변칙적인 움직임을 해내고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여러 생각을 하면서 플레이하는 흥미를 유발하는데 목적이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98121"/>
                  </a:ext>
                </a:extLst>
              </a:tr>
              <a:tr h="1016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맵 곳곳에 배치된 장애물들을 지나쳐서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 내부의 기계들을 돌리고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부품을 회수하여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메인 엔진을 고친다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엔딩이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가지라서 최종적인 목표는 똑같지만 캐릭터의 정체성이 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39264"/>
                  </a:ext>
                </a:extLst>
              </a:tr>
              <a:tr h="132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위스키를 사용할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전반적인 퍼즐들을 이용할 필요가 없어진다</a:t>
                      </a:r>
                      <a:r>
                        <a:rPr lang="en-US" altLang="ko-KR" sz="1200" dirty="0"/>
                        <a:t>..</a:t>
                      </a:r>
                    </a:p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일반적으로 플레이할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퍼즐을 푸는 방법에 대해 연구하고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지나가야한다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061799"/>
                  </a:ext>
                </a:extLst>
              </a:tr>
            </a:tbl>
          </a:graphicData>
        </a:graphic>
      </p:graphicFrame>
      <p:pic>
        <p:nvPicPr>
          <p:cNvPr id="7" name="그림 6" descr="만화 영화, 하늘, 스크린샷이(가) 표시된 사진&#10;&#10;자동 생성된 설명">
            <a:extLst>
              <a:ext uri="{FF2B5EF4-FFF2-40B4-BE49-F238E27FC236}">
                <a16:creationId xmlns:a16="http://schemas.microsoft.com/office/drawing/2014/main" id="{159A76B2-BA2E-90B9-A9C5-1A939C9A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91" y="709176"/>
            <a:ext cx="5154548" cy="289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C27D2-F1F3-8118-549E-9AAA5CB4FA06}"/>
              </a:ext>
            </a:extLst>
          </p:cNvPr>
          <p:cNvSpPr txBox="1"/>
          <p:nvPr/>
        </p:nvSpPr>
        <p:spPr>
          <a:xfrm>
            <a:off x="6252596" y="3608610"/>
            <a:ext cx="241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타이틀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867925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지하 기계실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연출 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22 , Y: 20 , Z: 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가장 기본적인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그리고 오브젝트와의 상호작용을 학습시킨다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게임의 궁극적인 목표와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방향성을 제시한다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캐릭터의 대사로 앞으로의 전개를 기대하게 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0668DCC1-AAC7-D95B-C80B-CD60B7EC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44305"/>
          </a:xfrm>
          <a:prstGeom prst="rect">
            <a:avLst/>
          </a:prstGeom>
        </p:spPr>
      </p:pic>
      <p:pic>
        <p:nvPicPr>
          <p:cNvPr id="9" name="그림 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D876D330-8829-B3C1-2C88-CFD3FED9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83760"/>
            <a:ext cx="3483870" cy="1920138"/>
          </a:xfrm>
          <a:prstGeom prst="rect">
            <a:avLst/>
          </a:prstGeom>
        </p:spPr>
      </p:pic>
      <p:pic>
        <p:nvPicPr>
          <p:cNvPr id="13" name="그림 12" descr="스크린샷, 만화 영화, 디자인, 예술이(가) 표시된 사진&#10;&#10;자동 생성된 설명">
            <a:extLst>
              <a:ext uri="{FF2B5EF4-FFF2-40B4-BE49-F238E27FC236}">
                <a16:creationId xmlns:a16="http://schemas.microsoft.com/office/drawing/2014/main" id="{66B1D4E1-C420-FF24-C322-385979A9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291063"/>
            <a:ext cx="348387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23096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망가진 부동력실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- 1 </a:t>
                      </a:r>
                      <a:r>
                        <a:rPr lang="ko-KR" altLang="en-US" sz="1400" dirty="0"/>
                        <a:t>스테이지에서 학습했던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장애물을 토대로 더욱 심화된 난이도로 설정한다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흥미로운 장애물과 오브젝트 배치로 퍼즐의 재미를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본격적으로 회전을 이용하여 스테이지를 나아가도록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10136"/>
              </p:ext>
            </p:extLst>
          </p:nvPr>
        </p:nvGraphicFramePr>
        <p:xfrm>
          <a:off x="920349" y="1595062"/>
          <a:ext cx="5257800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</a:t>
                      </a:r>
                      <a:r>
                        <a:rPr lang="ko-KR" altLang="en-US" sz="1400" dirty="0" err="1"/>
                        <a:t>동력실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빠른 두뇌 회전을 필요로 하는 스테이지로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플레이어의 뒤를 쫓아 오는 장애물을 배치하여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빠르게 퍼즐을 풀고 나아가도록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지속적으로 회전을 사용하여 위기사항임을 직면 시키고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 빠르게 스테이지를 나아가게끔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B484E-EDCB-5B0D-AE40-8473B44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CDB51-7187-3984-71EE-332CF90C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주인공</a:t>
            </a:r>
            <a:r>
              <a:rPr lang="en-US" altLang="ko-KR" dirty="0"/>
              <a:t>(Key)</a:t>
            </a:r>
            <a:r>
              <a:rPr lang="ko-KR" altLang="en-US" dirty="0"/>
              <a:t>은 기계 공장에서 일을 하던 기계 기술자였다</a:t>
            </a:r>
            <a:r>
              <a:rPr lang="en-US" altLang="ko-KR" dirty="0"/>
              <a:t>. </a:t>
            </a:r>
            <a:r>
              <a:rPr lang="ko-KR" altLang="en-US" dirty="0"/>
              <a:t>하지만 그의 돈벌이는 그렇게 좋지 않았는데</a:t>
            </a:r>
            <a:r>
              <a:rPr lang="en-US" altLang="ko-KR" dirty="0"/>
              <a:t>,</a:t>
            </a:r>
            <a:r>
              <a:rPr lang="ko-KR" altLang="en-US" dirty="0"/>
              <a:t> 그럼에도 그는 그의 딸과 함께 웃는 얼굴을 잊지 않고</a:t>
            </a:r>
            <a:r>
              <a:rPr lang="en-US" altLang="ko-KR" dirty="0"/>
              <a:t>, </a:t>
            </a:r>
            <a:r>
              <a:rPr lang="ko-KR" altLang="en-US" dirty="0"/>
              <a:t>나름의 행복을 지켜가며 살아가고 있었다</a:t>
            </a:r>
            <a:r>
              <a:rPr lang="en-US" altLang="ko-KR" dirty="0"/>
              <a:t>. </a:t>
            </a:r>
            <a:r>
              <a:rPr lang="ko-KR" altLang="en-US" dirty="0"/>
              <a:t>그러나 가정 형편과 그의 학벌이 문제가 되며 성인이 된 이후에 그의 딸의 미래가 심히 걱정이 될 수밖에 없었다</a:t>
            </a:r>
            <a:r>
              <a:rPr lang="en-US" altLang="ko-KR" dirty="0"/>
              <a:t>. </a:t>
            </a:r>
            <a:r>
              <a:rPr lang="ko-KR" altLang="en-US" dirty="0"/>
              <a:t>그 때</a:t>
            </a:r>
            <a:r>
              <a:rPr lang="en-US" altLang="ko-KR" dirty="0"/>
              <a:t> </a:t>
            </a:r>
            <a:r>
              <a:rPr lang="ko-KR" altLang="en-US" dirty="0"/>
              <a:t>자신의 이득을 위해서는 남에게 어떤 피해가 가도 상관 없는 무자비한 시장은 그런 그들의 사정을 이용하여</a:t>
            </a:r>
            <a:r>
              <a:rPr lang="en-US" altLang="ko-KR" dirty="0"/>
              <a:t>, </a:t>
            </a:r>
            <a:r>
              <a:rPr lang="ko-KR" altLang="en-US" dirty="0"/>
              <a:t>그에게 자신의 별장과 개인 사업을 위한 발판을 만드는 것에 협조하도록 요구하고</a:t>
            </a:r>
            <a:r>
              <a:rPr lang="en-US" altLang="ko-KR" dirty="0"/>
              <a:t>, </a:t>
            </a:r>
            <a:r>
              <a:rPr lang="ko-KR" altLang="en-US" dirty="0"/>
              <a:t>그 대신 딸의 진로를 위한 길은 열어주겠다며</a:t>
            </a:r>
            <a:r>
              <a:rPr lang="en-US" altLang="ko-KR" dirty="0"/>
              <a:t>, </a:t>
            </a:r>
            <a:r>
              <a:rPr lang="ko-KR" altLang="en-US" dirty="0"/>
              <a:t>그를 꼬드겼다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그렇게 그는 자신의 공장의 사장 겸 마을의 이장에게 딸의 창창한 앞 날을 위해 그의 더러운 요구와 부당한 대우를 받으며</a:t>
            </a:r>
            <a:r>
              <a:rPr lang="en-US" altLang="ko-KR" dirty="0"/>
              <a:t>, 10</a:t>
            </a:r>
            <a:r>
              <a:rPr lang="ko-KR" altLang="en-US" dirty="0"/>
              <a:t>년을 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그런 오랜 시간들은 한 사람을 바뀌게 만들었다</a:t>
            </a:r>
            <a:r>
              <a:rPr lang="en-US" altLang="ko-KR" dirty="0"/>
              <a:t>. </a:t>
            </a:r>
            <a:r>
              <a:rPr lang="ko-KR" altLang="en-US" dirty="0"/>
              <a:t>그는 원래 남들을 잘 챙기고</a:t>
            </a:r>
            <a:r>
              <a:rPr lang="en-US" altLang="ko-KR" dirty="0"/>
              <a:t>, </a:t>
            </a:r>
            <a:r>
              <a:rPr lang="ko-KR" altLang="en-US" dirty="0"/>
              <a:t>부족한 이도 이끌어 가는 사람이었으나</a:t>
            </a:r>
            <a:r>
              <a:rPr lang="en-US" altLang="ko-KR" dirty="0"/>
              <a:t> </a:t>
            </a:r>
            <a:r>
              <a:rPr lang="ko-KR" altLang="en-US" dirty="0"/>
              <a:t>어느 새 부터 사람을 마구 부려먹고</a:t>
            </a:r>
            <a:r>
              <a:rPr lang="en-US" altLang="ko-KR" dirty="0"/>
              <a:t>, </a:t>
            </a:r>
            <a:r>
              <a:rPr lang="ko-KR" altLang="en-US" dirty="0"/>
              <a:t>윽박지르며</a:t>
            </a:r>
            <a:r>
              <a:rPr lang="en-US" altLang="ko-KR" dirty="0"/>
              <a:t>, </a:t>
            </a:r>
            <a:r>
              <a:rPr lang="ko-KR" altLang="en-US" dirty="0"/>
              <a:t>자재를 빼돌리는 등의 행동을 하며 심지어는</a:t>
            </a:r>
            <a:r>
              <a:rPr lang="en-US" altLang="ko-KR" dirty="0"/>
              <a:t> </a:t>
            </a:r>
            <a:r>
              <a:rPr lang="ko-KR" altLang="en-US" dirty="0"/>
              <a:t>심한 알코올 중독까지 생기며</a:t>
            </a:r>
            <a:r>
              <a:rPr lang="en-US" altLang="ko-KR" dirty="0"/>
              <a:t> </a:t>
            </a:r>
            <a:r>
              <a:rPr lang="ko-KR" altLang="en-US" dirty="0"/>
              <a:t>가정에도 소홀해졌다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결국 이런 행동들은 여러 문제들을 나았고</a:t>
            </a:r>
            <a:r>
              <a:rPr lang="en-US" altLang="ko-KR" dirty="0"/>
              <a:t>, </a:t>
            </a:r>
            <a:r>
              <a:rPr lang="ko-KR" altLang="en-US" dirty="0"/>
              <a:t>결국 공장사고로 이어졌다</a:t>
            </a:r>
            <a:r>
              <a:rPr lang="en-US" altLang="ko-KR" dirty="0"/>
              <a:t>. </a:t>
            </a:r>
            <a:r>
              <a:rPr lang="ko-KR" altLang="en-US" dirty="0"/>
              <a:t>이유는 너무 과하게 돌려버린 공장 기계들이었고</a:t>
            </a:r>
            <a:r>
              <a:rPr lang="en-US" altLang="ko-KR" dirty="0"/>
              <a:t>, </a:t>
            </a:r>
            <a:r>
              <a:rPr lang="ko-KR" altLang="en-US" dirty="0"/>
              <a:t>결국 모두가 바닥으로 나앉어야 할 신세가 된 판에 공장 직원들 앞에서 </a:t>
            </a:r>
            <a:r>
              <a:rPr lang="en-US" altLang="ko-KR" dirty="0"/>
              <a:t>“</a:t>
            </a:r>
            <a:r>
              <a:rPr lang="ko-KR" altLang="en-US" dirty="0"/>
              <a:t>쓸모 없는 것들</a:t>
            </a:r>
            <a:r>
              <a:rPr lang="en-US" altLang="ko-KR" dirty="0"/>
              <a:t>＂</a:t>
            </a:r>
            <a:r>
              <a:rPr lang="ko-KR" altLang="en-US" dirty="0"/>
              <a:t>이라는 망언을 해버렸고</a:t>
            </a:r>
            <a:r>
              <a:rPr lang="en-US" altLang="ko-KR" dirty="0"/>
              <a:t>, </a:t>
            </a:r>
            <a:r>
              <a:rPr lang="ko-KR" altLang="en-US" dirty="0"/>
              <a:t>결국 그와 함께 오랫동안 일했던 동료들도 질색하며 그에게서 등을 돌리고</a:t>
            </a:r>
            <a:r>
              <a:rPr lang="en-US" altLang="ko-KR" dirty="0"/>
              <a:t>, </a:t>
            </a:r>
            <a:r>
              <a:rPr lang="ko-KR" altLang="en-US" dirty="0"/>
              <a:t>그 충격들로 딸에게 손찌검을 해버렸고</a:t>
            </a:r>
            <a:r>
              <a:rPr lang="en-US" altLang="ko-KR" dirty="0"/>
              <a:t>, </a:t>
            </a:r>
            <a:r>
              <a:rPr lang="ko-KR" altLang="en-US" dirty="0"/>
              <a:t>그의 딸이 </a:t>
            </a:r>
            <a:r>
              <a:rPr lang="en-US" altLang="ko-KR" dirty="0"/>
              <a:t>“</a:t>
            </a:r>
            <a:r>
              <a:rPr lang="ko-KR" altLang="en-US" dirty="0"/>
              <a:t>이러지 말고 차라리 병원을 가</a:t>
            </a:r>
            <a:r>
              <a:rPr lang="en-US" altLang="ko-KR" dirty="0"/>
              <a:t>..!”</a:t>
            </a:r>
            <a:r>
              <a:rPr lang="ko-KR" altLang="en-US" dirty="0"/>
              <a:t>라고 말하며 집을 나가버리면서</a:t>
            </a:r>
            <a:r>
              <a:rPr lang="en-US" altLang="ko-KR" dirty="0"/>
              <a:t>, </a:t>
            </a:r>
            <a:r>
              <a:rPr lang="ko-KR" altLang="en-US" dirty="0"/>
              <a:t>알코올에 과 의존하게 되었고</a:t>
            </a:r>
            <a:r>
              <a:rPr lang="en-US" altLang="ko-KR" dirty="0"/>
              <a:t>, </a:t>
            </a:r>
            <a:r>
              <a:rPr lang="ko-KR" altLang="en-US" dirty="0"/>
              <a:t>결국 자신이 했던 실수와 만행들을 현실로 마주할 자신이 없어서 후회와 옛 추억이 담긴 기계성을 만들어 자신만의 세상에 갇혀버린다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6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1979</Words>
  <Application>Microsoft Office PowerPoint</Application>
  <PresentationFormat>와이드스크린</PresentationFormat>
  <Paragraphs>364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Broadcast Matter</vt:lpstr>
      <vt:lpstr>Office 테마</vt:lpstr>
      <vt:lpstr>WHISKEY WhIsKey</vt:lpstr>
      <vt:lpstr>목차</vt:lpstr>
      <vt:lpstr>기획의도</vt:lpstr>
      <vt:lpstr>초반 기획 컨셉</vt:lpstr>
      <vt:lpstr>기획 의도</vt:lpstr>
      <vt:lpstr>구성 요소</vt:lpstr>
      <vt:lpstr>구성 요소</vt:lpstr>
      <vt:lpstr>구성 요소</vt:lpstr>
      <vt:lpstr>시놉시스</vt:lpstr>
      <vt:lpstr>주요 캐릭터 및 배경</vt:lpstr>
      <vt:lpstr>그래픽 (연출)</vt:lpstr>
      <vt:lpstr>장애물 &amp; 오브젝트 소개</vt:lpstr>
      <vt:lpstr>장애물 &amp; 오브젝트 소개</vt:lpstr>
      <vt:lpstr>아이템 오브젝트</vt:lpstr>
      <vt:lpstr>장애물 오브젝트</vt:lpstr>
      <vt:lpstr>장애물 오브젝트</vt:lpstr>
      <vt:lpstr>스테이지 UI</vt:lpstr>
      <vt:lpstr>타이틀 UI</vt:lpstr>
      <vt:lpstr>조작 방법</vt:lpstr>
      <vt:lpstr>PowerPoint 프레젠테이션</vt:lpstr>
      <vt:lpstr>클리어 조건</vt:lpstr>
      <vt:lpstr>엔딩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WHISKEY</dc:title>
  <dc:creator>재형 박</dc:creator>
  <cp:lastModifiedBy>재형 박</cp:lastModifiedBy>
  <cp:revision>3</cp:revision>
  <dcterms:created xsi:type="dcterms:W3CDTF">2023-10-29T07:25:13Z</dcterms:created>
  <dcterms:modified xsi:type="dcterms:W3CDTF">2023-11-01T13:57:52Z</dcterms:modified>
</cp:coreProperties>
</file>